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60" r:id="rId5"/>
    <p:sldId id="261" r:id="rId6"/>
    <p:sldId id="258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26"/>
    <p:restoredTop sz="95382"/>
  </p:normalViewPr>
  <p:slideViewPr>
    <p:cSldViewPr snapToGrid="0" snapToObjects="1">
      <p:cViewPr>
        <p:scale>
          <a:sx n="100" d="100"/>
          <a:sy n="100" d="100"/>
        </p:scale>
        <p:origin x="440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CE3B5-6700-F742-B891-D0D32A484A80}" type="datetimeFigureOut">
              <a:rPr kumimoji="1" lang="zh-TW" altLang="en-US" smtClean="0"/>
              <a:t>2019/4/11</a:t>
            </a:fld>
            <a:endParaRPr kumimoji="1"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3B4AC-5432-924C-8D95-5516EF99FC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3858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03B4AC-5432-924C-8D95-5516EF99FCA4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448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Ref:</a:t>
            </a:r>
            <a:r>
              <a:rPr lang="zh-TW" altLang="en-US" dirty="0" smtClean="0"/>
              <a:t> </a:t>
            </a:r>
            <a:r>
              <a:rPr lang="en-US" altLang="zh-TW" dirty="0" smtClean="0"/>
              <a:t>https://notes-on-</a:t>
            </a:r>
            <a:r>
              <a:rPr lang="en-US" altLang="zh-TW" dirty="0" err="1" smtClean="0"/>
              <a:t>cython.readthedocs.io</a:t>
            </a:r>
            <a:r>
              <a:rPr lang="en-US" altLang="zh-TW" dirty="0" smtClean="0"/>
              <a:t>/en/latest/</a:t>
            </a:r>
            <a:r>
              <a:rPr lang="en-US" altLang="zh-TW" dirty="0" err="1" smtClean="0"/>
              <a:t>std_dev.html</a:t>
            </a:r>
            <a:endParaRPr lang="zh-TW" altLang="en-US" dirty="0" smtClean="0"/>
          </a:p>
          <a:p>
            <a:endParaRPr kumimoji="1"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03B4AC-5432-924C-8D95-5516EF99FCA4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7595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zh-TW" smtClean="0"/>
              <a:t>Click to edit Master subtitle style</a:t>
            </a:r>
            <a:endParaRPr kumimoji="1"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2B0D-5C09-984A-BAD4-68DACA208EC8}" type="datetimeFigureOut">
              <a:rPr kumimoji="1" lang="zh-TW" altLang="en-US" smtClean="0"/>
              <a:t>2019/4/11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AC97-8768-B345-AB38-F21119032FA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2686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2B0D-5C09-984A-BAD4-68DACA208EC8}" type="datetimeFigureOut">
              <a:rPr kumimoji="1" lang="zh-TW" altLang="en-US" smtClean="0"/>
              <a:t>2019/4/11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AC97-8768-B345-AB38-F21119032FA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2883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2B0D-5C09-984A-BAD4-68DACA208EC8}" type="datetimeFigureOut">
              <a:rPr kumimoji="1" lang="zh-TW" altLang="en-US" smtClean="0"/>
              <a:t>2019/4/11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AC97-8768-B345-AB38-F21119032FA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2448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2B0D-5C09-984A-BAD4-68DACA208EC8}" type="datetimeFigureOut">
              <a:rPr kumimoji="1" lang="zh-TW" altLang="en-US" smtClean="0"/>
              <a:t>2019/4/11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AC97-8768-B345-AB38-F21119032FA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87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2B0D-5C09-984A-BAD4-68DACA208EC8}" type="datetimeFigureOut">
              <a:rPr kumimoji="1" lang="zh-TW" altLang="en-US" smtClean="0"/>
              <a:t>2019/4/11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AC97-8768-B345-AB38-F21119032FA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29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2B0D-5C09-984A-BAD4-68DACA208EC8}" type="datetimeFigureOut">
              <a:rPr kumimoji="1" lang="zh-TW" altLang="en-US" smtClean="0"/>
              <a:t>2019/4/11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AC97-8768-B345-AB38-F21119032FA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0667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2B0D-5C09-984A-BAD4-68DACA208EC8}" type="datetimeFigureOut">
              <a:rPr kumimoji="1" lang="zh-TW" altLang="en-US" smtClean="0"/>
              <a:t>2019/4/11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AC97-8768-B345-AB38-F21119032FA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5233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2B0D-5C09-984A-BAD4-68DACA208EC8}" type="datetimeFigureOut">
              <a:rPr kumimoji="1" lang="zh-TW" altLang="en-US" smtClean="0"/>
              <a:t>2019/4/11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AC97-8768-B345-AB38-F21119032FA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704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2B0D-5C09-984A-BAD4-68DACA208EC8}" type="datetimeFigureOut">
              <a:rPr kumimoji="1" lang="zh-TW" altLang="en-US" smtClean="0"/>
              <a:t>2019/4/11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AC97-8768-B345-AB38-F21119032FA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4993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2B0D-5C09-984A-BAD4-68DACA208EC8}" type="datetimeFigureOut">
              <a:rPr kumimoji="1" lang="zh-TW" altLang="en-US" smtClean="0"/>
              <a:t>2019/4/11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AC97-8768-B345-AB38-F21119032FA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803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2B0D-5C09-984A-BAD4-68DACA208EC8}" type="datetimeFigureOut">
              <a:rPr kumimoji="1" lang="zh-TW" altLang="en-US" smtClean="0"/>
              <a:t>2019/4/11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AC97-8768-B345-AB38-F21119032FA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4815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E2B0D-5C09-984A-BAD4-68DACA208EC8}" type="datetimeFigureOut">
              <a:rPr kumimoji="1" lang="zh-TW" altLang="en-US" smtClean="0"/>
              <a:t>2019/4/11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7AC97-8768-B345-AB38-F21119032FA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6062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wallpaper code 16: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9"/>
          <a:stretch/>
        </p:blipFill>
        <p:spPr bwMode="auto">
          <a:xfrm>
            <a:off x="0" y="0"/>
            <a:ext cx="125006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0063" y="306456"/>
            <a:ext cx="5249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b="1" dirty="0" smtClean="0">
                <a:solidFill>
                  <a:schemeClr val="accent2"/>
                </a:solidFill>
                <a:ea typeface="Candara" charset="0"/>
                <a:cs typeface="Candara" charset="0"/>
              </a:rPr>
              <a:t>Compile</a:t>
            </a:r>
            <a:r>
              <a:rPr kumimoji="1" lang="zh-TW" altLang="en-US" sz="4000" b="1" dirty="0" smtClean="0">
                <a:solidFill>
                  <a:schemeClr val="accent2"/>
                </a:solidFill>
                <a:ea typeface="Candara" charset="0"/>
                <a:cs typeface="Candara" charset="0"/>
              </a:rPr>
              <a:t> </a:t>
            </a:r>
            <a:r>
              <a:rPr kumimoji="1" lang="en-US" altLang="zh-TW" sz="4000" b="1" dirty="0" smtClean="0">
                <a:solidFill>
                  <a:schemeClr val="accent2"/>
                </a:solidFill>
                <a:ea typeface="Candara" charset="0"/>
                <a:cs typeface="Candara" charset="0"/>
              </a:rPr>
              <a:t>your</a:t>
            </a:r>
            <a:r>
              <a:rPr kumimoji="1" lang="zh-TW" altLang="en-US" sz="4000" b="1" dirty="0" smtClean="0">
                <a:solidFill>
                  <a:schemeClr val="accent2"/>
                </a:solidFill>
                <a:ea typeface="Candara" charset="0"/>
                <a:cs typeface="Candara" charset="0"/>
              </a:rPr>
              <a:t> </a:t>
            </a:r>
            <a:r>
              <a:rPr kumimoji="1" lang="en-US" altLang="zh-TW" sz="4000" b="1" dirty="0" smtClean="0">
                <a:solidFill>
                  <a:schemeClr val="accent2"/>
                </a:solidFill>
                <a:ea typeface="Candara" charset="0"/>
                <a:cs typeface="Candara" charset="0"/>
              </a:rPr>
              <a:t>code!!</a:t>
            </a:r>
            <a:endParaRPr kumimoji="1" lang="zh-TW" altLang="en-US" sz="4000" b="1" dirty="0">
              <a:solidFill>
                <a:schemeClr val="accent2"/>
              </a:solidFill>
              <a:ea typeface="Candara" charset="0"/>
              <a:cs typeface="Candar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63069" y="5087034"/>
            <a:ext cx="524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smtClean="0">
                <a:solidFill>
                  <a:schemeClr val="accent2"/>
                </a:solidFill>
                <a:ea typeface="Candara" charset="0"/>
                <a:cs typeface="Candara" charset="0"/>
              </a:rPr>
              <a:t>Oneil</a:t>
            </a:r>
            <a:r>
              <a:rPr kumimoji="1" lang="zh-TW" altLang="en-US" sz="3600" b="1" dirty="0" smtClean="0">
                <a:solidFill>
                  <a:schemeClr val="accent2"/>
                </a:solidFill>
                <a:ea typeface="Candara" charset="0"/>
                <a:cs typeface="Candara" charset="0"/>
              </a:rPr>
              <a:t> </a:t>
            </a:r>
            <a:r>
              <a:rPr kumimoji="1" lang="en-US" altLang="zh-TW" sz="3600" b="1" dirty="0" smtClean="0">
                <a:solidFill>
                  <a:schemeClr val="accent2"/>
                </a:solidFill>
                <a:ea typeface="Candara" charset="0"/>
                <a:cs typeface="Candara" charset="0"/>
              </a:rPr>
              <a:t>Hsiao</a:t>
            </a:r>
            <a:endParaRPr kumimoji="1" lang="zh-TW" altLang="en-US" sz="3600" b="1" dirty="0" smtClean="0">
              <a:solidFill>
                <a:schemeClr val="accent2"/>
              </a:solidFill>
              <a:ea typeface="Candara" charset="0"/>
              <a:cs typeface="Candara" charset="0"/>
            </a:endParaRPr>
          </a:p>
        </p:txBody>
      </p:sp>
      <p:pic>
        <p:nvPicPr>
          <p:cNvPr id="1028" name="Picture 4" descr="mage result for smil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228" y="3798441"/>
            <a:ext cx="1428202" cy="1288593"/>
          </a:xfrm>
          <a:prstGeom prst="rect">
            <a:avLst/>
          </a:prstGeom>
          <a:noFill/>
          <a:effectLst>
            <a:glow rad="127000">
              <a:schemeClr val="accent2">
                <a:lumMod val="60000"/>
                <a:lumOff val="40000"/>
                <a:alpha val="29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930116" y="6488668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b="1" smtClean="0">
                <a:solidFill>
                  <a:schemeClr val="accent2"/>
                </a:solidFill>
                <a:ea typeface="Candara" charset="0"/>
                <a:cs typeface="Candara" charset="0"/>
              </a:rPr>
              <a:t>2019-04-09</a:t>
            </a:r>
            <a:endParaRPr kumimoji="1" lang="zh-TW" altLang="en-US" b="1" dirty="0">
              <a:solidFill>
                <a:schemeClr val="accent2"/>
              </a:solidFill>
              <a:ea typeface="Candara" charset="0"/>
              <a:cs typeface="Candar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62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15" y="2374900"/>
            <a:ext cx="2946400" cy="215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14" y="2374900"/>
            <a:ext cx="2908300" cy="2197100"/>
          </a:xfrm>
          <a:prstGeom prst="rect">
            <a:avLst/>
          </a:prstGeom>
        </p:spPr>
      </p:pic>
      <p:sp>
        <p:nvSpPr>
          <p:cNvPr id="6" name="Triangle 5"/>
          <p:cNvSpPr/>
          <p:nvPr/>
        </p:nvSpPr>
        <p:spPr>
          <a:xfrm rot="5400000">
            <a:off x="4690658" y="3308350"/>
            <a:ext cx="2184400" cy="342900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" name="Picture 4" descr="mage result for smil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623" y="2913383"/>
            <a:ext cx="411469" cy="371247"/>
          </a:xfrm>
          <a:prstGeom prst="rect">
            <a:avLst/>
          </a:prstGeom>
          <a:noFill/>
          <a:effectLst>
            <a:glow>
              <a:schemeClr val="accent2">
                <a:lumMod val="60000"/>
                <a:lumOff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87183" y="2577717"/>
            <a:ext cx="165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accent2"/>
                </a:solidFill>
                <a:latin typeface="Heiti TC Light" charset="-120"/>
                <a:ea typeface="Heiti TC Light" charset="-120"/>
                <a:cs typeface="Heiti TC Light" charset="-120"/>
              </a:rPr>
              <a:t>主程式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8821" y="3512788"/>
            <a:ext cx="165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accent2"/>
                </a:solidFill>
                <a:latin typeface="Heiti TC Light" charset="-120"/>
                <a:ea typeface="Heiti TC Light" charset="-120"/>
                <a:cs typeface="Heiti TC Light" charset="-120"/>
              </a:rPr>
              <a:t>模組</a:t>
            </a:r>
            <a:r>
              <a:rPr kumimoji="1" lang="en-US" altLang="zh-TW" sz="1600" b="1" dirty="0">
                <a:solidFill>
                  <a:schemeClr val="accent2"/>
                </a:solidFill>
                <a:ea typeface="Heiti TC Light" charset="-120"/>
                <a:cs typeface="Heiti TC Light" charset="-120"/>
              </a:rPr>
              <a:t>1</a:t>
            </a:r>
            <a:endParaRPr kumimoji="1" lang="zh-TW" altLang="en-US" sz="1600" b="1" dirty="0" smtClean="0">
              <a:solidFill>
                <a:schemeClr val="accent2"/>
              </a:solidFill>
              <a:ea typeface="Heiti TC Light" charset="-120"/>
              <a:cs typeface="Heiti TC Light" charset="-12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38821" y="3813006"/>
            <a:ext cx="165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accent2"/>
                </a:solidFill>
                <a:latin typeface="Heiti TC Light" charset="-120"/>
                <a:ea typeface="Heiti TC Light" charset="-120"/>
                <a:cs typeface="Heiti TC Light" charset="-120"/>
              </a:rPr>
              <a:t>模組</a:t>
            </a:r>
            <a:r>
              <a:rPr kumimoji="1" lang="en-US" altLang="zh-TW" sz="1600" b="1" dirty="0" smtClean="0">
                <a:solidFill>
                  <a:schemeClr val="accent2"/>
                </a:solidFill>
                <a:ea typeface="Heiti TC Light" charset="-120"/>
                <a:cs typeface="Heiti TC Light" charset="-120"/>
              </a:rPr>
              <a:t>2</a:t>
            </a:r>
            <a:endParaRPr kumimoji="1" lang="zh-TW" altLang="en-US" sz="1600" b="1" dirty="0" smtClean="0">
              <a:solidFill>
                <a:schemeClr val="accent2"/>
              </a:solidFill>
              <a:ea typeface="Heiti TC Light" charset="-120"/>
              <a:cs typeface="Heiti TC Light" charset="-12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38821" y="4113224"/>
            <a:ext cx="165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accent2"/>
                </a:solidFill>
                <a:latin typeface="Heiti TC Light" charset="-120"/>
                <a:ea typeface="Heiti TC Light" charset="-120"/>
                <a:cs typeface="Heiti TC Light" charset="-120"/>
              </a:rPr>
              <a:t>模</a:t>
            </a:r>
            <a:r>
              <a:rPr kumimoji="1" lang="zh-TW" altLang="en-US" sz="1600" b="1" dirty="0" smtClean="0">
                <a:solidFill>
                  <a:schemeClr val="accent2"/>
                </a:solidFill>
                <a:ea typeface="Heiti TC Light" charset="-120"/>
                <a:cs typeface="Heiti TC Light" charset="-120"/>
              </a:rPr>
              <a:t>組</a:t>
            </a:r>
            <a:r>
              <a:rPr kumimoji="1" lang="en-US" altLang="zh-TW" sz="1600" b="1" dirty="0">
                <a:solidFill>
                  <a:schemeClr val="accent2"/>
                </a:solidFill>
                <a:ea typeface="Heiti TC Light" charset="-120"/>
                <a:cs typeface="Heiti TC Light" charset="-120"/>
              </a:rPr>
              <a:t>3</a:t>
            </a:r>
            <a:endParaRPr kumimoji="1" lang="zh-TW" altLang="en-US" sz="1600" b="1" dirty="0" smtClean="0">
              <a:solidFill>
                <a:schemeClr val="accent2"/>
              </a:solidFill>
              <a:ea typeface="Heiti TC Light" charset="-120"/>
              <a:cs typeface="Heiti TC Light" charset="-12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76783" y="2946076"/>
            <a:ext cx="165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rgbClr val="0070C0"/>
                </a:solidFill>
                <a:latin typeface="Heiti TC Light" charset="-120"/>
                <a:ea typeface="Heiti TC Light" charset="-120"/>
                <a:cs typeface="Heiti TC Light" charset="-120"/>
              </a:rPr>
              <a:t>入口程式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76783" y="2577717"/>
            <a:ext cx="165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accent2"/>
                </a:solidFill>
                <a:latin typeface="Heiti TC Light" charset="-120"/>
                <a:ea typeface="Heiti TC Light" charset="-120"/>
                <a:cs typeface="Heiti TC Light" charset="-120"/>
              </a:rPr>
              <a:t>主程式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28421" y="3512788"/>
            <a:ext cx="165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accent2"/>
                </a:solidFill>
                <a:latin typeface="Heiti TC Light" charset="-120"/>
                <a:ea typeface="Heiti TC Light" charset="-120"/>
                <a:cs typeface="Heiti TC Light" charset="-120"/>
              </a:rPr>
              <a:t>模組</a:t>
            </a:r>
            <a:r>
              <a:rPr kumimoji="1" lang="en-US" altLang="zh-TW" sz="1600" b="1" dirty="0">
                <a:solidFill>
                  <a:schemeClr val="accent2"/>
                </a:solidFill>
                <a:ea typeface="Heiti TC Light" charset="-120"/>
                <a:cs typeface="Heiti TC Light" charset="-120"/>
              </a:rPr>
              <a:t>1</a:t>
            </a:r>
            <a:endParaRPr kumimoji="1" lang="zh-TW" altLang="en-US" sz="1600" b="1" dirty="0" smtClean="0">
              <a:solidFill>
                <a:schemeClr val="accent2"/>
              </a:solidFill>
              <a:ea typeface="Heiti TC Light" charset="-120"/>
              <a:cs typeface="Heiti TC Light" charset="-12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28421" y="3813006"/>
            <a:ext cx="165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accent2"/>
                </a:solidFill>
                <a:latin typeface="Heiti TC Light" charset="-120"/>
                <a:ea typeface="Heiti TC Light" charset="-120"/>
                <a:cs typeface="Heiti TC Light" charset="-120"/>
              </a:rPr>
              <a:t>模組</a:t>
            </a:r>
            <a:r>
              <a:rPr kumimoji="1" lang="en-US" altLang="zh-TW" sz="1600" b="1" dirty="0" smtClean="0">
                <a:solidFill>
                  <a:schemeClr val="accent2"/>
                </a:solidFill>
                <a:ea typeface="Heiti TC Light" charset="-120"/>
                <a:cs typeface="Heiti TC Light" charset="-120"/>
              </a:rPr>
              <a:t>2</a:t>
            </a:r>
            <a:endParaRPr kumimoji="1" lang="zh-TW" altLang="en-US" sz="1600" b="1" dirty="0" smtClean="0">
              <a:solidFill>
                <a:schemeClr val="accent2"/>
              </a:solidFill>
              <a:ea typeface="Heiti TC Light" charset="-120"/>
              <a:cs typeface="Heiti TC Light" charset="-12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728421" y="4113224"/>
            <a:ext cx="165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accent2"/>
                </a:solidFill>
                <a:latin typeface="Heiti TC Light" charset="-120"/>
                <a:ea typeface="Heiti TC Light" charset="-120"/>
                <a:cs typeface="Heiti TC Light" charset="-120"/>
              </a:rPr>
              <a:t>模</a:t>
            </a:r>
            <a:r>
              <a:rPr kumimoji="1" lang="zh-TW" altLang="en-US" sz="1600" b="1" dirty="0" smtClean="0">
                <a:solidFill>
                  <a:schemeClr val="accent2"/>
                </a:solidFill>
                <a:ea typeface="Heiti TC Light" charset="-120"/>
                <a:cs typeface="Heiti TC Light" charset="-120"/>
              </a:rPr>
              <a:t>組</a:t>
            </a:r>
            <a:r>
              <a:rPr kumimoji="1" lang="en-US" altLang="zh-TW" sz="1600" b="1" dirty="0">
                <a:solidFill>
                  <a:schemeClr val="accent2"/>
                </a:solidFill>
                <a:ea typeface="Heiti TC Light" charset="-120"/>
                <a:cs typeface="Heiti TC Light" charset="-120"/>
              </a:rPr>
              <a:t>3</a:t>
            </a:r>
            <a:endParaRPr kumimoji="1" lang="zh-TW" altLang="en-US" sz="1600" b="1" dirty="0" smtClean="0">
              <a:solidFill>
                <a:schemeClr val="accent2"/>
              </a:solidFill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236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55600"/>
            <a:ext cx="4193913" cy="421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35" y="48543"/>
            <a:ext cx="2789787" cy="18691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535" y="2212975"/>
            <a:ext cx="2751687" cy="1974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535" y="4483100"/>
            <a:ext cx="3390901" cy="1943101"/>
          </a:xfrm>
          <a:prstGeom prst="rect">
            <a:avLst/>
          </a:prstGeom>
        </p:spPr>
      </p:pic>
      <p:cxnSp>
        <p:nvCxnSpPr>
          <p:cNvPr id="9" name="Elbow Connector 8"/>
          <p:cNvCxnSpPr>
            <a:stCxn id="5" idx="3"/>
          </p:cNvCxnSpPr>
          <p:nvPr/>
        </p:nvCxnSpPr>
        <p:spPr>
          <a:xfrm>
            <a:off x="4430222" y="983122"/>
            <a:ext cx="2567478" cy="591678"/>
          </a:xfrm>
          <a:prstGeom prst="bentConnector3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/>
          <p:nvPr/>
        </p:nvCxnSpPr>
        <p:spPr>
          <a:xfrm flipV="1">
            <a:off x="4366722" y="1769499"/>
            <a:ext cx="2656378" cy="1430901"/>
          </a:xfrm>
          <a:prstGeom prst="bentConnector3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7" idx="3"/>
          </p:cNvCxnSpPr>
          <p:nvPr/>
        </p:nvCxnSpPr>
        <p:spPr>
          <a:xfrm flipV="1">
            <a:off x="5069436" y="1917700"/>
            <a:ext cx="861464" cy="3536951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943600" y="1917700"/>
            <a:ext cx="1079500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9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282700"/>
            <a:ext cx="5856547" cy="387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347" y="660400"/>
            <a:ext cx="5486400" cy="46362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397" y="5435600"/>
            <a:ext cx="6210300" cy="20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73279" y="1113423"/>
            <a:ext cx="165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accent2"/>
                </a:solidFill>
                <a:latin typeface="Heiti TC Light" charset="-120"/>
                <a:ea typeface="Heiti TC Light" charset="-120"/>
                <a:cs typeface="Heiti TC Light" charset="-120"/>
              </a:rPr>
              <a:t>主程式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90921" y="1550134"/>
            <a:ext cx="165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accent2"/>
                </a:solidFill>
                <a:latin typeface="Heiti TC Light" charset="-120"/>
                <a:ea typeface="Heiti TC Light" charset="-120"/>
                <a:cs typeface="Heiti TC Light" charset="-120"/>
              </a:rPr>
              <a:t>模組</a:t>
            </a:r>
            <a:r>
              <a:rPr kumimoji="1" lang="en-US" altLang="zh-TW" sz="1600" b="1" dirty="0">
                <a:solidFill>
                  <a:schemeClr val="accent2"/>
                </a:solidFill>
                <a:ea typeface="Heiti TC Light" charset="-120"/>
                <a:cs typeface="Heiti TC Light" charset="-120"/>
              </a:rPr>
              <a:t>1</a:t>
            </a:r>
            <a:endParaRPr kumimoji="1" lang="zh-TW" altLang="en-US" sz="1600" b="1" dirty="0" smtClean="0">
              <a:solidFill>
                <a:schemeClr val="accent2"/>
              </a:solidFill>
              <a:ea typeface="Heiti TC Light" charset="-120"/>
              <a:cs typeface="Heiti TC Light" charset="-12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90921" y="2880896"/>
            <a:ext cx="165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accent2"/>
                </a:solidFill>
                <a:latin typeface="Heiti TC Light" charset="-120"/>
                <a:ea typeface="Heiti TC Light" charset="-120"/>
                <a:cs typeface="Heiti TC Light" charset="-120"/>
              </a:rPr>
              <a:t>模組</a:t>
            </a:r>
            <a:r>
              <a:rPr kumimoji="1" lang="en-US" altLang="zh-TW" sz="1600" b="1" dirty="0" smtClean="0">
                <a:solidFill>
                  <a:schemeClr val="accent2"/>
                </a:solidFill>
                <a:ea typeface="Heiti TC Light" charset="-120"/>
                <a:cs typeface="Heiti TC Light" charset="-120"/>
              </a:rPr>
              <a:t>2</a:t>
            </a:r>
            <a:endParaRPr kumimoji="1" lang="zh-TW" altLang="en-US" sz="1600" b="1" dirty="0" smtClean="0">
              <a:solidFill>
                <a:schemeClr val="accent2"/>
              </a:solidFill>
              <a:ea typeface="Heiti TC Light" charset="-120"/>
              <a:cs typeface="Heiti TC Light" charset="-12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0921" y="4211658"/>
            <a:ext cx="165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accent2"/>
                </a:solidFill>
                <a:latin typeface="Heiti TC Light" charset="-120"/>
                <a:ea typeface="Heiti TC Light" charset="-120"/>
                <a:cs typeface="Heiti TC Light" charset="-120"/>
              </a:rPr>
              <a:t>模</a:t>
            </a:r>
            <a:r>
              <a:rPr kumimoji="1" lang="zh-TW" altLang="en-US" sz="1600" b="1" dirty="0" smtClean="0">
                <a:solidFill>
                  <a:schemeClr val="accent2"/>
                </a:solidFill>
                <a:ea typeface="Heiti TC Light" charset="-120"/>
                <a:cs typeface="Heiti TC Light" charset="-120"/>
              </a:rPr>
              <a:t>組</a:t>
            </a:r>
            <a:r>
              <a:rPr kumimoji="1" lang="en-US" altLang="zh-TW" sz="1600" b="1" dirty="0">
                <a:solidFill>
                  <a:schemeClr val="accent2"/>
                </a:solidFill>
                <a:ea typeface="Heiti TC Light" charset="-120"/>
                <a:cs typeface="Heiti TC Light" charset="-120"/>
              </a:rPr>
              <a:t>3</a:t>
            </a:r>
            <a:endParaRPr kumimoji="1" lang="zh-TW" altLang="en-US" sz="1600" b="1" dirty="0" smtClean="0">
              <a:solidFill>
                <a:schemeClr val="accent2"/>
              </a:solidFill>
              <a:ea typeface="Heiti TC Light" charset="-120"/>
              <a:cs typeface="Heiti TC Light" charset="-120"/>
            </a:endParaRPr>
          </a:p>
        </p:txBody>
      </p:sp>
      <p:pic>
        <p:nvPicPr>
          <p:cNvPr id="12" name="Picture 4" descr="mage result for smile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223" y="660400"/>
            <a:ext cx="411469" cy="371247"/>
          </a:xfrm>
          <a:prstGeom prst="rect">
            <a:avLst/>
          </a:prstGeom>
          <a:noFill/>
          <a:effectLst>
            <a:glow>
              <a:schemeClr val="accent2">
                <a:lumMod val="60000"/>
                <a:lumOff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4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381000"/>
            <a:ext cx="5029200" cy="199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300" y="2019300"/>
            <a:ext cx="5054600" cy="2095500"/>
          </a:xfrm>
          <a:prstGeom prst="rect">
            <a:avLst/>
          </a:prstGeom>
        </p:spPr>
      </p:pic>
      <p:cxnSp>
        <p:nvCxnSpPr>
          <p:cNvPr id="7" name="Elbow Connector 6"/>
          <p:cNvCxnSpPr/>
          <p:nvPr/>
        </p:nvCxnSpPr>
        <p:spPr>
          <a:xfrm>
            <a:off x="6007100" y="1657350"/>
            <a:ext cx="711200" cy="16891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17230"/>
            <a:ext cx="5168900" cy="32111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99983" y="1985546"/>
            <a:ext cx="165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rgbClr val="0070C0"/>
                </a:solidFill>
                <a:latin typeface="Heiti TC Light" charset="-120"/>
                <a:ea typeface="Heiti TC Light" charset="-120"/>
                <a:cs typeface="Heiti TC Light" charset="-120"/>
              </a:rPr>
              <a:t>入口程式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99983" y="1680746"/>
            <a:ext cx="165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accent2"/>
                </a:solidFill>
                <a:latin typeface="Heiti TC Light" charset="-120"/>
                <a:ea typeface="Heiti TC Light" charset="-120"/>
                <a:cs typeface="Heiti TC Light" charset="-120"/>
              </a:rPr>
              <a:t>主程式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80821" y="3080730"/>
            <a:ext cx="165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accent2"/>
                </a:solidFill>
                <a:latin typeface="Heiti TC Light" charset="-120"/>
                <a:ea typeface="Heiti TC Light" charset="-120"/>
                <a:cs typeface="Heiti TC Light" charset="-120"/>
              </a:rPr>
              <a:t>模組</a:t>
            </a:r>
            <a:r>
              <a:rPr kumimoji="1" lang="en-US" altLang="zh-TW" sz="1600" b="1" dirty="0">
                <a:solidFill>
                  <a:schemeClr val="accent2"/>
                </a:solidFill>
                <a:ea typeface="Heiti TC Light" charset="-120"/>
                <a:cs typeface="Heiti TC Light" charset="-120"/>
              </a:rPr>
              <a:t>1</a:t>
            </a:r>
            <a:endParaRPr kumimoji="1" lang="zh-TW" altLang="en-US" sz="1600" b="1" dirty="0" smtClean="0">
              <a:solidFill>
                <a:schemeClr val="accent2"/>
              </a:solidFill>
              <a:ea typeface="Heiti TC Light" charset="-120"/>
              <a:cs typeface="Heiti TC Light" charset="-12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880821" y="3368248"/>
            <a:ext cx="165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accent2"/>
                </a:solidFill>
                <a:latin typeface="Heiti TC Light" charset="-120"/>
                <a:ea typeface="Heiti TC Light" charset="-120"/>
                <a:cs typeface="Heiti TC Light" charset="-120"/>
              </a:rPr>
              <a:t>模組</a:t>
            </a:r>
            <a:r>
              <a:rPr kumimoji="1" lang="en-US" altLang="zh-TW" sz="1600" b="1" dirty="0" smtClean="0">
                <a:solidFill>
                  <a:schemeClr val="accent2"/>
                </a:solidFill>
                <a:ea typeface="Heiti TC Light" charset="-120"/>
                <a:cs typeface="Heiti TC Light" charset="-120"/>
              </a:rPr>
              <a:t>2</a:t>
            </a:r>
            <a:endParaRPr kumimoji="1" lang="zh-TW" altLang="en-US" sz="1600" b="1" dirty="0" smtClean="0">
              <a:solidFill>
                <a:schemeClr val="accent2"/>
              </a:solidFill>
              <a:ea typeface="Heiti TC Light" charset="-120"/>
              <a:cs typeface="Heiti TC Light" charset="-12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880821" y="3617666"/>
            <a:ext cx="165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accent2"/>
                </a:solidFill>
                <a:latin typeface="Heiti TC Light" charset="-120"/>
                <a:ea typeface="Heiti TC Light" charset="-120"/>
                <a:cs typeface="Heiti TC Light" charset="-120"/>
              </a:rPr>
              <a:t>模</a:t>
            </a:r>
            <a:r>
              <a:rPr kumimoji="1" lang="zh-TW" altLang="en-US" sz="1600" b="1" dirty="0" smtClean="0">
                <a:solidFill>
                  <a:schemeClr val="accent2"/>
                </a:solidFill>
                <a:ea typeface="Heiti TC Light" charset="-120"/>
                <a:cs typeface="Heiti TC Light" charset="-120"/>
              </a:rPr>
              <a:t>組</a:t>
            </a:r>
            <a:r>
              <a:rPr kumimoji="1" lang="en-US" altLang="zh-TW" sz="1600" b="1" dirty="0">
                <a:solidFill>
                  <a:schemeClr val="accent2"/>
                </a:solidFill>
                <a:ea typeface="Heiti TC Light" charset="-120"/>
                <a:cs typeface="Heiti TC Light" charset="-120"/>
              </a:rPr>
              <a:t>3</a:t>
            </a:r>
            <a:endParaRPr kumimoji="1" lang="zh-TW" altLang="en-US" sz="1600" b="1" dirty="0" smtClean="0">
              <a:solidFill>
                <a:schemeClr val="accent2"/>
              </a:solidFill>
              <a:ea typeface="Heiti TC Light" charset="-120"/>
              <a:cs typeface="Heiti TC Light" charset="-120"/>
            </a:endParaRPr>
          </a:p>
        </p:txBody>
      </p:sp>
      <p:pic>
        <p:nvPicPr>
          <p:cNvPr id="16" name="Picture 4" descr="mage result for smile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366" y="3048037"/>
            <a:ext cx="411469" cy="371247"/>
          </a:xfrm>
          <a:prstGeom prst="rect">
            <a:avLst/>
          </a:prstGeom>
          <a:noFill/>
          <a:effectLst>
            <a:glow>
              <a:schemeClr val="accent2">
                <a:lumMod val="60000"/>
                <a:lumOff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370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819" y="0"/>
            <a:ext cx="6731181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2466" y="1859339"/>
            <a:ext cx="5029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i="0" dirty="0" smtClean="0">
                <a:solidFill>
                  <a:srgbClr val="404040"/>
                </a:solidFill>
                <a:effectLst/>
              </a:rPr>
              <a:t>The conclusions from the</a:t>
            </a:r>
            <a:r>
              <a:rPr lang="zh-TW" altLang="en-US" b="1" i="0" dirty="0" smtClean="0">
                <a:solidFill>
                  <a:srgbClr val="404040"/>
                </a:solidFill>
                <a:effectLst/>
              </a:rPr>
              <a:t> </a:t>
            </a:r>
            <a:r>
              <a:rPr lang="en-US" altLang="zh-TW" b="1" i="0" dirty="0" smtClean="0">
                <a:solidFill>
                  <a:srgbClr val="404040"/>
                </a:solidFill>
                <a:effectLst/>
              </a:rPr>
              <a:t>experiment</a:t>
            </a:r>
            <a:r>
              <a:rPr lang="zh-TW" altLang="en-US" b="1" i="0" dirty="0" smtClean="0">
                <a:solidFill>
                  <a:srgbClr val="404040"/>
                </a:solidFill>
                <a:effectLst/>
              </a:rPr>
              <a:t> </a:t>
            </a:r>
            <a:r>
              <a:rPr lang="en-US" altLang="zh-TW" b="1" i="0" dirty="0" smtClean="0">
                <a:solidFill>
                  <a:srgbClr val="404040"/>
                </a:solidFill>
                <a:effectLst/>
              </a:rPr>
              <a:t>results are:</a:t>
            </a:r>
            <a:endParaRPr lang="zh-TW" altLang="en-US" b="1" i="0" dirty="0" smtClean="0">
              <a:solidFill>
                <a:srgbClr val="404040"/>
              </a:solidFill>
              <a:effectLst/>
            </a:endParaRPr>
          </a:p>
          <a:p>
            <a:endParaRPr lang="en-US" altLang="zh-TW" b="0" i="0" dirty="0" smtClean="0">
              <a:solidFill>
                <a:srgbClr val="404040"/>
              </a:solidFill>
              <a:effectLst/>
            </a:endParaRPr>
          </a:p>
          <a:p>
            <a:r>
              <a:rPr lang="en-US" altLang="zh-TW" b="0" i="0" dirty="0" smtClean="0">
                <a:solidFill>
                  <a:srgbClr val="404040"/>
                </a:solidFill>
                <a:effectLst/>
              </a:rPr>
              <a:t>-</a:t>
            </a:r>
            <a:r>
              <a:rPr lang="zh-TW" altLang="en-US" b="0" i="0" dirty="0" smtClean="0">
                <a:solidFill>
                  <a:srgbClr val="404040"/>
                </a:solidFill>
                <a:effectLst/>
              </a:rPr>
              <a:t> </a:t>
            </a:r>
            <a:r>
              <a:rPr lang="en-US" altLang="zh-TW" b="0" i="0" dirty="0" err="1" smtClean="0">
                <a:solidFill>
                  <a:srgbClr val="404040"/>
                </a:solidFill>
                <a:effectLst/>
              </a:rPr>
              <a:t>Numpy</a:t>
            </a:r>
            <a:r>
              <a:rPr lang="en-US" altLang="zh-TW" b="0" i="0" dirty="0" smtClean="0">
                <a:solidFill>
                  <a:srgbClr val="404040"/>
                </a:solidFill>
                <a:effectLst/>
              </a:rPr>
              <a:t> is around 30x faster than pure Python in this case.</a:t>
            </a:r>
          </a:p>
          <a:p>
            <a:r>
              <a:rPr lang="en-US" altLang="zh-TW" b="0" i="0" dirty="0" smtClean="0">
                <a:solidFill>
                  <a:srgbClr val="404040"/>
                </a:solidFill>
                <a:effectLst/>
              </a:rPr>
              <a:t>-</a:t>
            </a:r>
            <a:r>
              <a:rPr lang="zh-TW" altLang="en-US" b="0" i="0" dirty="0" smtClean="0">
                <a:solidFill>
                  <a:srgbClr val="404040"/>
                </a:solidFill>
                <a:effectLst/>
              </a:rPr>
              <a:t> </a:t>
            </a:r>
            <a:r>
              <a:rPr lang="en-US" altLang="zh-TW" b="0" i="0" dirty="0" smtClean="0">
                <a:solidFill>
                  <a:srgbClr val="404040"/>
                </a:solidFill>
                <a:effectLst/>
              </a:rPr>
              <a:t>Surprisingly </a:t>
            </a:r>
            <a:r>
              <a:rPr lang="en-US" altLang="zh-TW" b="0" i="0" dirty="0" err="1" smtClean="0">
                <a:solidFill>
                  <a:srgbClr val="404040"/>
                </a:solidFill>
                <a:effectLst/>
              </a:rPr>
              <a:t>Numpy</a:t>
            </a:r>
            <a:r>
              <a:rPr lang="en-US" altLang="zh-TW" b="0" i="0" dirty="0" smtClean="0">
                <a:solidFill>
                  <a:srgbClr val="404040"/>
                </a:solidFill>
                <a:effectLst/>
              </a:rPr>
              <a:t> was not the fastest, even naive </a:t>
            </a:r>
            <a:r>
              <a:rPr lang="en-US" altLang="zh-TW" b="0" i="0" dirty="0" err="1" smtClean="0">
                <a:solidFill>
                  <a:srgbClr val="404040"/>
                </a:solidFill>
                <a:effectLst/>
              </a:rPr>
              <a:t>Cython</a:t>
            </a:r>
            <a:r>
              <a:rPr lang="en-US" altLang="zh-TW" b="0" i="0" dirty="0" smtClean="0">
                <a:solidFill>
                  <a:srgbClr val="404040"/>
                </a:solidFill>
                <a:effectLst/>
              </a:rPr>
              <a:t> can get close to its performance</a:t>
            </a:r>
            <a:r>
              <a:rPr lang="en-US" altLang="zh-TW" dirty="0">
                <a:solidFill>
                  <a:srgbClr val="404040"/>
                </a:solidFill>
              </a:rPr>
              <a:t>.</a:t>
            </a:r>
            <a:endParaRPr lang="en-US" altLang="zh-TW" b="0" i="0" dirty="0" smtClean="0">
              <a:solidFill>
                <a:srgbClr val="404040"/>
              </a:solidFill>
              <a:effectLst/>
            </a:endParaRPr>
          </a:p>
          <a:p>
            <a:r>
              <a:rPr lang="en-US" altLang="zh-TW" b="0" i="0" dirty="0" smtClean="0">
                <a:solidFill>
                  <a:srgbClr val="404040"/>
                </a:solidFill>
                <a:effectLst/>
              </a:rPr>
              <a:t>-</a:t>
            </a:r>
            <a:r>
              <a:rPr lang="zh-TW" altLang="en-US" b="0" i="0" dirty="0" smtClean="0">
                <a:solidFill>
                  <a:srgbClr val="404040"/>
                </a:solidFill>
                <a:effectLst/>
              </a:rPr>
              <a:t> </a:t>
            </a:r>
            <a:r>
              <a:rPr lang="en-US" altLang="zh-TW" b="0" i="0" dirty="0" err="1" smtClean="0">
                <a:solidFill>
                  <a:srgbClr val="404040"/>
                </a:solidFill>
                <a:effectLst/>
              </a:rPr>
              <a:t>Optimised</a:t>
            </a:r>
            <a:r>
              <a:rPr lang="en-US" altLang="zh-TW" b="0" i="0" dirty="0" smtClean="0">
                <a:solidFill>
                  <a:srgbClr val="404040"/>
                </a:solidFill>
                <a:effectLst/>
              </a:rPr>
              <a:t> </a:t>
            </a:r>
            <a:r>
              <a:rPr lang="en-US" altLang="zh-TW" b="0" i="0" dirty="0" err="1" smtClean="0">
                <a:solidFill>
                  <a:srgbClr val="404040"/>
                </a:solidFill>
                <a:effectLst/>
              </a:rPr>
              <a:t>Cython</a:t>
            </a:r>
            <a:r>
              <a:rPr lang="en-US" altLang="zh-TW" b="0" i="0" dirty="0" smtClean="0">
                <a:solidFill>
                  <a:srgbClr val="404040"/>
                </a:solidFill>
                <a:effectLst/>
              </a:rPr>
              <a:t> and pure ‘C’ beat </a:t>
            </a:r>
            <a:r>
              <a:rPr lang="en-US" altLang="zh-TW" b="0" i="0" dirty="0" err="1" smtClean="0">
                <a:solidFill>
                  <a:srgbClr val="404040"/>
                </a:solidFill>
                <a:effectLst/>
              </a:rPr>
              <a:t>Numpy</a:t>
            </a:r>
            <a:r>
              <a:rPr lang="en-US" altLang="zh-TW" b="0" i="0" dirty="0" smtClean="0">
                <a:solidFill>
                  <a:srgbClr val="404040"/>
                </a:solidFill>
                <a:effectLst/>
              </a:rPr>
              <a:t> by a significant margin (x2.7)</a:t>
            </a:r>
          </a:p>
          <a:p>
            <a:r>
              <a:rPr lang="en-US" altLang="zh-TW" b="0" i="0" dirty="0" smtClean="0">
                <a:solidFill>
                  <a:srgbClr val="404040"/>
                </a:solidFill>
                <a:effectLst/>
              </a:rPr>
              <a:t>-</a:t>
            </a:r>
            <a:r>
              <a:rPr lang="zh-TW" altLang="en-US" b="0" i="0" dirty="0" smtClean="0">
                <a:solidFill>
                  <a:srgbClr val="404040"/>
                </a:solidFill>
                <a:effectLst/>
              </a:rPr>
              <a:t> </a:t>
            </a:r>
            <a:r>
              <a:rPr lang="en-US" altLang="zh-TW" b="0" i="0" dirty="0" err="1" smtClean="0">
                <a:solidFill>
                  <a:srgbClr val="404040"/>
                </a:solidFill>
                <a:effectLst/>
              </a:rPr>
              <a:t>Optimised</a:t>
            </a:r>
            <a:r>
              <a:rPr lang="en-US" altLang="zh-TW" b="0" i="0" dirty="0" smtClean="0">
                <a:solidFill>
                  <a:srgbClr val="404040"/>
                </a:solidFill>
                <a:effectLst/>
              </a:rPr>
              <a:t> </a:t>
            </a:r>
            <a:r>
              <a:rPr lang="en-US" altLang="zh-TW" b="0" i="0" dirty="0" err="1" smtClean="0">
                <a:solidFill>
                  <a:srgbClr val="404040"/>
                </a:solidFill>
                <a:effectLst/>
              </a:rPr>
              <a:t>Cython</a:t>
            </a:r>
            <a:r>
              <a:rPr lang="en-US" altLang="zh-TW" b="0" i="0" dirty="0" smtClean="0">
                <a:solidFill>
                  <a:srgbClr val="404040"/>
                </a:solidFill>
                <a:effectLst/>
              </a:rPr>
              <a:t> performs as well as pure ‘C’ but the </a:t>
            </a:r>
            <a:r>
              <a:rPr lang="en-US" altLang="zh-TW" b="0" i="0" dirty="0" err="1" smtClean="0">
                <a:solidFill>
                  <a:srgbClr val="404040"/>
                </a:solidFill>
                <a:effectLst/>
              </a:rPr>
              <a:t>Cython</a:t>
            </a:r>
            <a:r>
              <a:rPr lang="en-US" altLang="zh-TW" b="0" i="0" dirty="0" smtClean="0">
                <a:solidFill>
                  <a:srgbClr val="404040"/>
                </a:solidFill>
                <a:effectLst/>
              </a:rPr>
              <a:t> code is rather opaque.</a:t>
            </a:r>
          </a:p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65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121</Words>
  <Application>Microsoft Macintosh PowerPoint</Application>
  <PresentationFormat>Widescreen</PresentationFormat>
  <Paragraphs>31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Calibri</vt:lpstr>
      <vt:lpstr>Calibri Light</vt:lpstr>
      <vt:lpstr>Candara</vt:lpstr>
      <vt:lpstr>Heiti TC Light</vt:lpstr>
      <vt:lpstr>新細明體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</cp:revision>
  <dcterms:created xsi:type="dcterms:W3CDTF">2019-04-09T07:24:38Z</dcterms:created>
  <dcterms:modified xsi:type="dcterms:W3CDTF">2019-04-11T00:50:32Z</dcterms:modified>
</cp:coreProperties>
</file>